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76"/>
  </p:notesMasterIdLst>
  <p:sldIdLst>
    <p:sldId id="324" r:id="rId5"/>
    <p:sldId id="615" r:id="rId6"/>
    <p:sldId id="662" r:id="rId7"/>
    <p:sldId id="668" r:id="rId8"/>
    <p:sldId id="260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272" r:id="rId17"/>
    <p:sldId id="273" r:id="rId18"/>
    <p:sldId id="268" r:id="rId19"/>
    <p:sldId id="269" r:id="rId20"/>
    <p:sldId id="270" r:id="rId21"/>
    <p:sldId id="271" r:id="rId22"/>
    <p:sldId id="275" r:id="rId23"/>
    <p:sldId id="276" r:id="rId24"/>
    <p:sldId id="277" r:id="rId25"/>
    <p:sldId id="278" r:id="rId26"/>
    <p:sldId id="279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7" r:id="rId36"/>
    <p:sldId id="298" r:id="rId37"/>
    <p:sldId id="663" r:id="rId38"/>
    <p:sldId id="291" r:id="rId39"/>
    <p:sldId id="292" r:id="rId40"/>
    <p:sldId id="293" r:id="rId41"/>
    <p:sldId id="294" r:id="rId42"/>
    <p:sldId id="295" r:id="rId43"/>
    <p:sldId id="296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665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20" r:id="rId62"/>
    <p:sldId id="316" r:id="rId63"/>
    <p:sldId id="317" r:id="rId64"/>
    <p:sldId id="318" r:id="rId65"/>
    <p:sldId id="666" r:id="rId66"/>
    <p:sldId id="319" r:id="rId67"/>
    <p:sldId id="315" r:id="rId68"/>
    <p:sldId id="257" r:id="rId69"/>
    <p:sldId id="258" r:id="rId70"/>
    <p:sldId id="259" r:id="rId71"/>
    <p:sldId id="321" r:id="rId72"/>
    <p:sldId id="323" r:id="rId73"/>
    <p:sldId id="664" r:id="rId74"/>
    <p:sldId id="667" r:id="rId75"/>
  </p:sldIdLst>
  <p:sldSz cx="12192000" cy="6858000"/>
  <p:notesSz cx="6858000" cy="9144000"/>
  <p:embeddedFontLst>
    <p:embeddedFont>
      <p:font typeface="Arial Nova" panose="020B0504020202020204" pitchFamily="34" charset="0"/>
      <p:regular r:id="rId77"/>
      <p:bold r:id="rId78"/>
      <p:italic r:id="rId79"/>
      <p:boldItalic r:id="rId80"/>
    </p:embeddedFont>
    <p:embeddedFont>
      <p:font typeface="Segoe UI" panose="020B0502040204020203" pitchFamily="34" charset="0"/>
      <p:regular r:id="rId81"/>
      <p:bold r:id="rId82"/>
      <p:italic r:id="rId83"/>
      <p:boldItalic r:id="rId84"/>
    </p:embeddedFont>
  </p:embeddedFontLst>
  <p:photoAlbum/>
  <p:custDataLst>
    <p:tags r:id="rId85"/>
  </p:custDataLst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21F"/>
    <a:srgbClr val="003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19"/>
    <p:restoredTop sz="96405"/>
  </p:normalViewPr>
  <p:slideViewPr>
    <p:cSldViewPr snapToGrid="0">
      <p:cViewPr varScale="1">
        <p:scale>
          <a:sx n="86" d="100"/>
          <a:sy n="86" d="100"/>
        </p:scale>
        <p:origin x="7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8.fntdata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3.fntdata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4.fntdata"/><Relationship Id="rId85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7.fntdata"/><Relationship Id="rId88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font" Target="fonts/font6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042AB-5299-664E-851C-3ED7CC0644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E3446-4CE6-A54E-8D7A-E55FB0BBE17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28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3446-4CE6-A54E-8D7A-E55FB0BBE1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2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3446-4CE6-A54E-8D7A-E55FB0BBE1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95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3446-4CE6-A54E-8D7A-E55FB0BBE1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6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3446-4CE6-A54E-8D7A-E55FB0BBE1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DE3446-4CE6-A54E-8D7A-E55FB0BBE1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A55B8-DE6B-44B7-8FFF-B948A88D3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262BB4-BB32-43BF-9735-3154357B7D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BC5C2-DF9E-4E36-8858-AEFECED5B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A9E81-C6B9-4904-A0A0-B52A1080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53758-61DC-40B9-BACB-82FCEEAFA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759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FA53-F01A-4B6B-BFB6-B3A062031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0181E-3763-4748-8A16-F4B9121D5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90612-6CEF-497F-A813-DA07D5524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88C2-700E-4150-AA76-28FB62D38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51410-D9CD-46A7-BE07-E1558188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7955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8C2A83-C841-4B66-8298-3EBF8C52B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125354-7FF6-4306-85A1-FCF9103EC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3C6EC-172D-4CE1-8D85-843EC8E3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B62AE-8DB8-43D9-A488-92F082A1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26920-0C56-4272-B045-A5D88E359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31346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4444" y="4104052"/>
            <a:ext cx="11089217" cy="692925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GB" dirty="0"/>
              <a:t>Title Slide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4988836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/>
              <a:t>Name of presenter, affiliation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9034874-11D5-DA4F-9B23-34D9DE8C6D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3" y="5559556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 dirty="0" smtClean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/>
              <a:t>Location &amp; date of presentation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CF8910-3997-4186-A545-A8CE55D63B8A}"/>
              </a:ext>
            </a:extLst>
          </p:cNvPr>
          <p:cNvGrpSpPr/>
          <p:nvPr userDrawn="1"/>
        </p:nvGrpSpPr>
        <p:grpSpPr>
          <a:xfrm>
            <a:off x="0" y="6088803"/>
            <a:ext cx="12192000" cy="769197"/>
            <a:chOff x="0" y="4566602"/>
            <a:chExt cx="9144000" cy="5768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115815-0F41-46F9-BB8D-BD27EDE65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66602"/>
              <a:ext cx="3509963" cy="57689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D94CB0-C6F5-442C-A11F-801B15C89173}"/>
                </a:ext>
              </a:extLst>
            </p:cNvPr>
            <p:cNvSpPr/>
            <p:nvPr userDrawn="1"/>
          </p:nvSpPr>
          <p:spPr>
            <a:xfrm>
              <a:off x="3362325" y="4566602"/>
              <a:ext cx="5781675" cy="576898"/>
            </a:xfrm>
            <a:prstGeom prst="rect">
              <a:avLst/>
            </a:prstGeom>
            <a:solidFill>
              <a:srgbClr val="004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591FF45-0F7D-4F07-B6E4-5EA937F39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34" y="2285718"/>
            <a:ext cx="2929023" cy="14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rgbClr val="FBAE40"/>
          </p15:clr>
        </p15:guide>
        <p15:guide id="2" orient="horz" pos="826">
          <p15:clr>
            <a:srgbClr val="FBAE40"/>
          </p15:clr>
        </p15:guide>
        <p15:guide id="3" pos="5603">
          <p15:clr>
            <a:srgbClr val="FBAE40"/>
          </p15:clr>
        </p15:guide>
        <p15:guide id="4" pos="53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4444" y="1967139"/>
            <a:ext cx="11089217" cy="692925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215979" marR="0" indent="-215979" algn="ctr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3200" b="1" kern="1200">
                <a:solidFill>
                  <a:srgbClr val="F4821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GB" dirty="0"/>
              <a:t>Thank you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3100402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/>
              <a:t>Name of presenter, affiliation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9034874-11D5-DA4F-9B23-34D9DE8C6D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433" y="3671122"/>
            <a:ext cx="11089216" cy="408912"/>
          </a:xfrm>
          <a:prstGeom prst="rect">
            <a:avLst/>
          </a:prstGeom>
        </p:spPr>
        <p:txBody>
          <a:bodyPr lIns="0">
            <a:noAutofit/>
          </a:bodyPr>
          <a:lstStyle>
            <a:lvl1pPr marL="215979" marR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 lang="en-US" sz="1600" kern="1200" baseline="0" dirty="0" smtClean="0">
                <a:solidFill>
                  <a:srgbClr val="003C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15979" marR="0" lvl="0" indent="-215979" algn="l" defTabSz="914309" rtl="0" eaLnBrk="1" fontAlgn="auto" latinLnBrk="0" hangingPunct="1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/>
              <a:t>Contact Information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CF8910-3997-4186-A545-A8CE55D63B8A}"/>
              </a:ext>
            </a:extLst>
          </p:cNvPr>
          <p:cNvGrpSpPr/>
          <p:nvPr userDrawn="1"/>
        </p:nvGrpSpPr>
        <p:grpSpPr>
          <a:xfrm>
            <a:off x="0" y="6088803"/>
            <a:ext cx="12192000" cy="769197"/>
            <a:chOff x="0" y="4566602"/>
            <a:chExt cx="9144000" cy="5768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115815-0F41-46F9-BB8D-BD27EDE65B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66602"/>
              <a:ext cx="3509963" cy="57689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D94CB0-C6F5-442C-A11F-801B15C89173}"/>
                </a:ext>
              </a:extLst>
            </p:cNvPr>
            <p:cNvSpPr/>
            <p:nvPr userDrawn="1"/>
          </p:nvSpPr>
          <p:spPr>
            <a:xfrm>
              <a:off x="3362325" y="4566602"/>
              <a:ext cx="5781675" cy="576898"/>
            </a:xfrm>
            <a:prstGeom prst="rect">
              <a:avLst/>
            </a:prstGeom>
            <a:solidFill>
              <a:srgbClr val="004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591FF45-0F7D-4F07-B6E4-5EA937F398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89" y="4273544"/>
            <a:ext cx="2929023" cy="14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90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rgbClr val="FBAE40"/>
          </p15:clr>
        </p15:guide>
        <p15:guide id="2" orient="horz" pos="826">
          <p15:clr>
            <a:srgbClr val="FBAE40"/>
          </p15:clr>
        </p15:guide>
        <p15:guide id="3" pos="5603">
          <p15:clr>
            <a:srgbClr val="FBAE40"/>
          </p15:clr>
        </p15:guide>
        <p15:guide id="4" pos="53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441CA57-6943-9F41-9E1E-50E2F585B9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38" y="291754"/>
            <a:ext cx="9719601" cy="579689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lang="en-US" sz="2400" b="1" kern="1200" cap="all" baseline="0" dirty="0">
                <a:solidFill>
                  <a:srgbClr val="F4821F"/>
                </a:solidFill>
                <a:uFill>
                  <a:solidFill>
                    <a:schemeClr val="tx2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– one 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DFA058-395C-41E3-81A3-9BF3DDBEB86D}"/>
              </a:ext>
            </a:extLst>
          </p:cNvPr>
          <p:cNvCxnSpPr>
            <a:cxnSpLocks/>
          </p:cNvCxnSpPr>
          <p:nvPr userDrawn="1"/>
        </p:nvCxnSpPr>
        <p:spPr>
          <a:xfrm>
            <a:off x="2" y="888725"/>
            <a:ext cx="10498665" cy="0"/>
          </a:xfrm>
          <a:prstGeom prst="line">
            <a:avLst/>
          </a:prstGeom>
          <a:ln>
            <a:solidFill>
              <a:srgbClr val="F48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clock, fence&#10;&#10;Description automatically generated">
            <a:extLst>
              <a:ext uri="{FF2B5EF4-FFF2-40B4-BE49-F238E27FC236}">
                <a16:creationId xmlns:a16="http://schemas.microsoft.com/office/drawing/2014/main" id="{ACD180F0-DF58-4D42-98CD-411CBBA27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71" y="231680"/>
            <a:ext cx="882709" cy="823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41BF8-9BAF-43B4-B220-52ADAFDF68B7}"/>
              </a:ext>
            </a:extLst>
          </p:cNvPr>
          <p:cNvSpPr txBox="1"/>
          <p:nvPr userDrawn="1"/>
        </p:nvSpPr>
        <p:spPr>
          <a:xfrm rot="16200000">
            <a:off x="-1452259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7CED54-1D9F-4D17-B816-3FBB5510AC75}"/>
              </a:ext>
            </a:extLst>
          </p:cNvPr>
          <p:cNvSpPr txBox="1"/>
          <p:nvPr userDrawn="1"/>
        </p:nvSpPr>
        <p:spPr>
          <a:xfrm>
            <a:off x="10906063" y="6261738"/>
            <a:ext cx="868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6C6F911-DFDC-4B93-962C-66F0D8D51AD1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en-US" sz="13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BFDF794-B47F-1A92-161C-D9106C9335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80160"/>
            <a:ext cx="12191999" cy="49815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1973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46">
          <p15:clr>
            <a:srgbClr val="FBAE40"/>
          </p15:clr>
        </p15:guide>
        <p15:guide id="2" pos="159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3">
          <p15:clr>
            <a:srgbClr val="FBAE40"/>
          </p15:clr>
        </p15:guide>
        <p15:guide id="5" pos="53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061067A-0387-A4A3-94AD-D1A26FD78A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80160"/>
            <a:ext cx="12191999" cy="498157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17CED54-1D9F-4D17-B816-3FBB5510AC75}"/>
              </a:ext>
            </a:extLst>
          </p:cNvPr>
          <p:cNvSpPr txBox="1"/>
          <p:nvPr userDrawn="1"/>
        </p:nvSpPr>
        <p:spPr>
          <a:xfrm>
            <a:off x="10906063" y="6261738"/>
            <a:ext cx="868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6C6F911-DFDC-4B93-962C-66F0D8D51AD1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441CA57-6943-9F41-9E1E-50E2F585B9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38" y="291754"/>
            <a:ext cx="9719601" cy="98840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lang="en-US" sz="2400" b="1" kern="1200" cap="all" baseline="0" dirty="0">
                <a:solidFill>
                  <a:srgbClr val="F4821F"/>
                </a:solidFill>
                <a:uFill>
                  <a:solidFill>
                    <a:schemeClr val="tx2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– two lines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DFA058-395C-41E3-81A3-9BF3DDBEB86D}"/>
              </a:ext>
            </a:extLst>
          </p:cNvPr>
          <p:cNvCxnSpPr>
            <a:cxnSpLocks/>
          </p:cNvCxnSpPr>
          <p:nvPr userDrawn="1"/>
        </p:nvCxnSpPr>
        <p:spPr>
          <a:xfrm>
            <a:off x="2" y="1163045"/>
            <a:ext cx="10498665" cy="0"/>
          </a:xfrm>
          <a:prstGeom prst="line">
            <a:avLst/>
          </a:prstGeom>
          <a:ln>
            <a:solidFill>
              <a:srgbClr val="F482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clock, fence&#10;&#10;Description automatically generated">
            <a:extLst>
              <a:ext uri="{FF2B5EF4-FFF2-40B4-BE49-F238E27FC236}">
                <a16:creationId xmlns:a16="http://schemas.microsoft.com/office/drawing/2014/main" id="{ACD180F0-DF58-4D42-98CD-411CBBA27E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371" y="231680"/>
            <a:ext cx="882709" cy="823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41BF8-9BAF-43B4-B220-52ADAFDF68B7}"/>
              </a:ext>
            </a:extLst>
          </p:cNvPr>
          <p:cNvSpPr txBox="1"/>
          <p:nvPr userDrawn="1"/>
        </p:nvSpPr>
        <p:spPr>
          <a:xfrm rot="16200000">
            <a:off x="-1452259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3F3722-FCE4-80A3-08DA-5815C68759B5}"/>
              </a:ext>
            </a:extLst>
          </p:cNvPr>
          <p:cNvSpPr txBox="1"/>
          <p:nvPr userDrawn="1"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30612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146">
          <p15:clr>
            <a:srgbClr val="FBAE40"/>
          </p15:clr>
        </p15:guide>
        <p15:guide id="2" pos="159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3">
          <p15:clr>
            <a:srgbClr val="FBAE40"/>
          </p15:clr>
        </p15:guide>
        <p15:guide id="5" pos="53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2649-BF4C-43DB-878A-6C18F4EE1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3B69-51EE-47DC-B478-C6D630927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F69F8-24BF-44C4-8A2C-FFDD36AD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5A6E9-236A-4EBF-9801-3421F0ACC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622FE-9929-40E3-84F1-3C1C94C5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944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FE0A-B10E-45AD-9077-EC7824B6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EF027-7AC3-458E-8ED1-433A6466D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4366F-F320-409A-8633-D8223832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76623-6DE9-40C8-972C-FFB339EA6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2CF7-BF4E-467D-94AE-3C3C7E8A6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5193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50E38-59E0-4A09-AA35-BAF2E7DA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56AFE-1765-4AC8-8E42-21E6A2209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F308C6-779C-4D97-BD7F-B48A60F87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9B60B-39CE-40A6-9AFB-51703863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F8219-BB93-47BD-81AA-36B9E402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AB041-B08A-4595-82CA-29C104A2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7682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06FC-264A-41B6-B3B4-0052CC784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F133F-4836-40A9-A3A2-9DAF3954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85FC9-BB61-4D40-B2AB-A01B942FE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1E7564-7676-4EED-B71C-9DE5273DEE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5BC97-AD87-4C0B-AC50-C507F8875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A5C86-73B1-4DAC-9F8E-036606A4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36BA91-6E0B-42A1-BCEC-D535BA808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3F81B-DC62-4C8E-8B6B-FC89A783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9793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73CD5-CCD1-49D0-A1AA-9FAD1164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3834F-DC83-4905-BF8D-A4EF336E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9C263-E13D-4257-9E80-F359F9A99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9DBB8-D2F7-4193-A777-AC24B1FF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9987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37C07D-3299-44AB-8DFF-3DFC8300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21B761-8266-40EC-A0BB-08164C6B1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29BD3-5611-445F-BE2A-22AB312E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9027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5A465-EB24-4BCC-AFD6-6E8FB9BA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B6222-2E7B-45D5-B173-9D7CE92F1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0B6CE-3F64-487D-85D0-88E5BEFE1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3942E-EE03-4277-9EC6-B74456FF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1EBA0A-EFAC-4AA5-B843-10049995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A84E6-2786-48F1-8230-FA909A68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7343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3A6EC-349A-4DEF-9223-B70C3D69B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91317C-77ED-4E43-9115-542D8E261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FF81F-9286-48C2-81AA-7FC372D0C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70B73-6FF4-408F-8D4D-6E8DB277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2ECE4-A91B-4E3E-94EF-6342A6A7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C9857-2C14-479F-BE69-7D7196458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1751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226C10F-E6FA-4681-92D9-5858689B38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6122695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565" imgH="567" progId="TCLayout.ActiveDocument.1">
                  <p:embed/>
                </p:oleObj>
              </mc:Choice>
              <mc:Fallback>
                <p:oleObj name="think-cell Slide" r:id="rId18" imgW="565" imgH="567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226C10F-E6FA-4681-92D9-5858689B38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F9FD46-1E0E-4EA8-8FD1-763A0187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00415-D735-46E1-AD02-63268CD7D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04FAE-8FC5-4BDF-A808-A2F1A0B9D1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80577-EF51-4003-B25F-0289E263E9B9}" type="datetimeFigureOut">
              <a:rPr lang="en-BE" smtClean="0"/>
              <a:t>01/17/2024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302F4-3F49-4860-9BAD-C73EBC77A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9E697-532B-4245-935D-7C57EF219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48DA9-CB3D-4AB0-AA1A-B403EA1F03BE}" type="slidenum">
              <a:rPr lang="en-BE" smtClean="0"/>
              <a:t>‹nr.›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9301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3" r:id="rId14"/>
    <p:sldLayoutId id="21474836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wmf"/><Relationship Id="rId18" Type="http://schemas.openxmlformats.org/officeDocument/2006/relationships/oleObject" Target="../embeddings/oleObject10.bin"/><Relationship Id="rId26" Type="http://schemas.openxmlformats.org/officeDocument/2006/relationships/oleObject" Target="../embeddings/oleObject14.bin"/><Relationship Id="rId39" Type="http://schemas.openxmlformats.org/officeDocument/2006/relationships/image" Target="../media/image25.jpeg"/><Relationship Id="rId21" Type="http://schemas.openxmlformats.org/officeDocument/2006/relationships/image" Target="../media/image15.wmf"/><Relationship Id="rId34" Type="http://schemas.openxmlformats.org/officeDocument/2006/relationships/oleObject" Target="../embeddings/oleObject18.bin"/><Relationship Id="rId42" Type="http://schemas.openxmlformats.org/officeDocument/2006/relationships/image" Target="../media/image28.jpeg"/><Relationship Id="rId47" Type="http://schemas.openxmlformats.org/officeDocument/2006/relationships/image" Target="../media/image33.png"/><Relationship Id="rId50" Type="http://schemas.openxmlformats.org/officeDocument/2006/relationships/image" Target="../media/image36.png"/><Relationship Id="rId7" Type="http://schemas.openxmlformats.org/officeDocument/2006/relationships/image" Target="../media/image8.wmf"/><Relationship Id="rId2" Type="http://schemas.openxmlformats.org/officeDocument/2006/relationships/oleObject" Target="../embeddings/oleObject2.bin"/><Relationship Id="rId16" Type="http://schemas.openxmlformats.org/officeDocument/2006/relationships/oleObject" Target="../embeddings/oleObject9.bin"/><Relationship Id="rId29" Type="http://schemas.openxmlformats.org/officeDocument/2006/relationships/image" Target="../media/image19.wmf"/><Relationship Id="rId11" Type="http://schemas.openxmlformats.org/officeDocument/2006/relationships/image" Target="../media/image10.wmf"/><Relationship Id="rId24" Type="http://schemas.openxmlformats.org/officeDocument/2006/relationships/oleObject" Target="../embeddings/oleObject13.bin"/><Relationship Id="rId32" Type="http://schemas.openxmlformats.org/officeDocument/2006/relationships/oleObject" Target="../embeddings/oleObject17.bin"/><Relationship Id="rId37" Type="http://schemas.openxmlformats.org/officeDocument/2006/relationships/image" Target="../media/image23.wmf"/><Relationship Id="rId40" Type="http://schemas.openxmlformats.org/officeDocument/2006/relationships/image" Target="../media/image26.jpeg"/><Relationship Id="rId45" Type="http://schemas.openxmlformats.org/officeDocument/2006/relationships/image" Target="../media/image31.png"/><Relationship Id="rId5" Type="http://schemas.openxmlformats.org/officeDocument/2006/relationships/image" Target="../media/image7.wmf"/><Relationship Id="rId15" Type="http://schemas.openxmlformats.org/officeDocument/2006/relationships/image" Target="../media/image12.wmf"/><Relationship Id="rId23" Type="http://schemas.openxmlformats.org/officeDocument/2006/relationships/image" Target="../media/image16.wmf"/><Relationship Id="rId28" Type="http://schemas.openxmlformats.org/officeDocument/2006/relationships/oleObject" Target="../embeddings/oleObject15.bin"/><Relationship Id="rId36" Type="http://schemas.openxmlformats.org/officeDocument/2006/relationships/oleObject" Target="../embeddings/oleObject19.bin"/><Relationship Id="rId49" Type="http://schemas.openxmlformats.org/officeDocument/2006/relationships/image" Target="../media/image35.png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4.wmf"/><Relationship Id="rId31" Type="http://schemas.openxmlformats.org/officeDocument/2006/relationships/image" Target="../media/image20.wmf"/><Relationship Id="rId44" Type="http://schemas.openxmlformats.org/officeDocument/2006/relationships/image" Target="../media/image30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wmf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12.bin"/><Relationship Id="rId27" Type="http://schemas.openxmlformats.org/officeDocument/2006/relationships/image" Target="../media/image18.wmf"/><Relationship Id="rId30" Type="http://schemas.openxmlformats.org/officeDocument/2006/relationships/oleObject" Target="../embeddings/oleObject16.bin"/><Relationship Id="rId35" Type="http://schemas.openxmlformats.org/officeDocument/2006/relationships/image" Target="../media/image22.wmf"/><Relationship Id="rId43" Type="http://schemas.openxmlformats.org/officeDocument/2006/relationships/image" Target="../media/image29.png"/><Relationship Id="rId48" Type="http://schemas.openxmlformats.org/officeDocument/2006/relationships/image" Target="../media/image34.png"/><Relationship Id="rId8" Type="http://schemas.openxmlformats.org/officeDocument/2006/relationships/oleObject" Target="../embeddings/oleObject5.bin"/><Relationship Id="rId51" Type="http://schemas.openxmlformats.org/officeDocument/2006/relationships/image" Target="../media/image37.png"/><Relationship Id="rId3" Type="http://schemas.openxmlformats.org/officeDocument/2006/relationships/image" Target="../media/image6.w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3.wmf"/><Relationship Id="rId25" Type="http://schemas.openxmlformats.org/officeDocument/2006/relationships/image" Target="../media/image17.wmf"/><Relationship Id="rId33" Type="http://schemas.openxmlformats.org/officeDocument/2006/relationships/image" Target="../media/image21.wmf"/><Relationship Id="rId38" Type="http://schemas.openxmlformats.org/officeDocument/2006/relationships/image" Target="../media/image24.jpeg"/><Relationship Id="rId46" Type="http://schemas.openxmlformats.org/officeDocument/2006/relationships/image" Target="../media/image32.png"/><Relationship Id="rId20" Type="http://schemas.openxmlformats.org/officeDocument/2006/relationships/oleObject" Target="../embeddings/oleObject11.bin"/><Relationship Id="rId41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39918276-8203-417F-BCD4-DD500BC36B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0" tIns="60960" rIns="121920" bIns="60960" rtlCol="0" anchor="b" anchorCtr="0">
            <a:noAutofit/>
          </a:bodyPr>
          <a:lstStyle/>
          <a:p>
            <a:pPr marL="215895" indent="-215895"/>
            <a:r>
              <a:rPr lang="en-US" dirty="0">
                <a:solidFill>
                  <a:schemeClr val="accent2"/>
                </a:solidFill>
                <a:latin typeface="Arial"/>
                <a:cs typeface="Arial"/>
              </a:rPr>
              <a:t>TRENDS 2023 Figures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65ED596-FC94-4B02-95FA-D554CB1D1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Gaëtan</a:t>
            </a:r>
            <a:r>
              <a:rPr lang="en-US" dirty="0"/>
              <a:t> Masson, Operating Agent Task 1 IEA PVPS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8D567FD-ABEF-4093-94E5-6AB99A8C56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60960" rIns="121920" bIns="60960" rtlCol="0" anchor="t">
            <a:noAutofit/>
          </a:bodyPr>
          <a:lstStyle/>
          <a:p>
            <a:pPr marL="215895" indent="-215895"/>
            <a:r>
              <a:rPr lang="en-US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Milan, 29th of September 2023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A picture containing sky, outdoor, scene, way&#10;&#10;Description automatically generated">
            <a:extLst>
              <a:ext uri="{FF2B5EF4-FFF2-40B4-BE49-F238E27FC236}">
                <a16:creationId xmlns:a16="http://schemas.microsoft.com/office/drawing/2014/main" id="{64B584F5-7413-4A2A-958A-69DE8789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" b="10502"/>
          <a:stretch/>
        </p:blipFill>
        <p:spPr bwMode="auto">
          <a:xfrm>
            <a:off x="4483510" y="308409"/>
            <a:ext cx="7374046" cy="3722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757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E66BD6-3921-8C45-9D9F-6A38722972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CUMULATIVE PV CAPACITY END 2022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B7E8761-680F-A2B6-A3AE-D4691867CE2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-54430" y="1334590"/>
            <a:ext cx="12191999" cy="49815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0AD329-6FBB-96B6-79B5-4FE601A87376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75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FE946-0F85-7A47-950E-9D84232DDC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REGIONAL PV INSTALLATIONS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21507EB-95DF-CDCD-998A-9F9514B8FF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1578A-2ACC-2F8B-D6FB-7591C4ADAD84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A2677-2A73-864F-AA06-76F0290CC5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2018-2022 GROWTH PER MAJOR MARKET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58E7591-8C82-552F-E8C4-4BDC96C038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43CDDE-4513-1C07-EB00-1DA259D4AB91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99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244FE09-31A8-2AA5-DC2C-76E7108F34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91046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E1709-CEB6-0540-9381-34E47346E5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ANNUAL SHARE OF CENTRALISED AND DISTRIBUTED GRID-CONNECTED INSTALLATIONS 2012-2022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8AF12-EA82-5DCF-BD35-A1EAF8EDED50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9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131951E-7C11-94F0-44FA-891FADBC7F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33459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627264-F1FC-E243-9865-049A986BF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CUMULATIVE SHARE OF GRID CONNECTED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PV INSTALLATIONS 2012-2022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926841-5295-554E-7D35-7D25316D7BD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2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66C250-4DD6-944E-92AE-E903F90C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8" y="291754"/>
            <a:ext cx="10159391" cy="579689"/>
          </a:xfrm>
        </p:spPr>
        <p:txBody>
          <a:bodyPr/>
          <a:lstStyle/>
          <a:p>
            <a:r>
              <a:rPr lang="en-AU" dirty="0">
                <a:effectLst/>
              </a:rPr>
              <a:t>CENTRALISED PV INSTALLED CAPACITY PER REGION 2022</a:t>
            </a:r>
          </a:p>
          <a:p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C700649-DA91-FD10-D912-86E57BC339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F03CC6-E327-36EE-8C98-044FF2DD5546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6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9190252-A2F2-D652-9B30-C361D46255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F8BC51-A0D5-2048-AD86-D9B02C6AB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CENTRALISED PV CUMULATIVE INSTALLED CAPACITY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PER REGION 2022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4941D-8747-E688-E68A-CD8CD8FFBCA7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70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97C96A-5377-6A46-B7D6-89C516D304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DISTRIBUTED PV INSTALLED CAPACITY PER REGION 2022</a:t>
            </a:r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06D5152-B9C2-F760-257A-5784ED2AD5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093F7A-08D5-B704-B816-0FD275CB455E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705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E39D0B6-9B0F-EE68-0CAD-8BB98416AD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64210E-848E-C049-869F-684C9776D3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DISTRIBUTED PV CUMULATIVE INSTALLED CAPACITY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PER REGION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20F36-9AA4-3F2F-F501-07ADC22400A8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298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628FE4B-B3D2-96E5-9DB4-D963DD6199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02F78-8BD1-DB44-AF6D-20C181ABD3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ANNUAL GRID-CONNECTED CENTRALISED AND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DISTRIBUTED PV INSTALLATIONS BY REGION IN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BDCC40-EEE1-D831-BFE2-ADDF86BADF6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7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3571BA-99C5-4A52-A4E2-0A87EAE4A5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is IEA PVPS?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D4DEBF31-CA5E-4F47-81A1-2171A6B048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3014" y="1182278"/>
            <a:ext cx="11223039" cy="4448015"/>
          </a:xfrm>
          <a:noFill/>
        </p:spPr>
        <p:txBody>
          <a:bodyPr>
            <a:normAutofit/>
          </a:bodyPr>
          <a:lstStyle/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International Energy Agency (IEA), founded in 1974, is an autonomous body within the framework of the Organization for Economic Cooperation and Development (OECD). </a:t>
            </a:r>
            <a:r>
              <a:rPr lang="en-US" sz="2000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Technology Collaboration </a:t>
            </a:r>
            <a:r>
              <a:rPr lang="en-US" sz="2000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was created with a belief that the future of energy security and sustainability starts with global collaboration. The </a:t>
            </a:r>
            <a:r>
              <a:rPr lang="en-US" sz="2000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is made up of thousands of experts across government, academia, and industry dedicated to advancing common research and the application of specific energy technologies.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IEA Photovoltaic Power Systems </a:t>
            </a:r>
            <a:r>
              <a:rPr lang="en-US" sz="2000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(PVPS) is one of </a:t>
            </a:r>
            <a:r>
              <a:rPr lang="en-US" sz="2000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the Technology Collaboration </a:t>
            </a:r>
            <a:r>
              <a:rPr lang="en-US" sz="2000" b="0" i="0" u="none" strike="noStrike" dirty="0" err="1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Programme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 established within the </a:t>
            </a:r>
            <a:r>
              <a:rPr lang="en-US" sz="2000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International Energy Agency in 1993</a:t>
            </a:r>
            <a:r>
              <a:rPr lang="en-US" sz="2000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32 members - 27 countries, European Commission, 4 associations</a:t>
            </a:r>
            <a:r>
              <a:rPr lang="en-US" sz="2000" b="0" i="0" dirty="0">
                <a:solidFill>
                  <a:srgbClr val="F4821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en-US" sz="2000" b="0" i="1" u="none" strike="noStrike" dirty="0">
                <a:solidFill>
                  <a:srgbClr val="003C7D"/>
                </a:solidFill>
                <a:effectLst/>
                <a:latin typeface="Arial" panose="020B0604020202020204" pitchFamily="34" charset="0"/>
              </a:rPr>
              <a:t>“To enhance the international collaborative efforts which facilitate the role of photovoltaic solar energy as a cornerstone in the transition to sustainable energy systems”</a:t>
            </a:r>
            <a:endParaRPr lang="en-US" sz="2000" b="0" i="0" dirty="0">
              <a:solidFill>
                <a:srgbClr val="F4821F"/>
              </a:solidFill>
              <a:effectLst/>
              <a:latin typeface="Arial" panose="020B0604020202020204" pitchFamily="34" charset="0"/>
            </a:endParaRP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F4821F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EC982620-6290-4313-8FB0-08BB7DD19E1C}"/>
              </a:ext>
            </a:extLst>
          </p:cNvPr>
          <p:cNvGrpSpPr/>
          <p:nvPr/>
        </p:nvGrpSpPr>
        <p:grpSpPr>
          <a:xfrm>
            <a:off x="975601" y="5893300"/>
            <a:ext cx="10080899" cy="739112"/>
            <a:chOff x="688224" y="4074567"/>
            <a:chExt cx="7560674" cy="554334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F2D38FD7-8430-4FA6-989D-F15B12D1866A}"/>
                </a:ext>
              </a:extLst>
            </p:cNvPr>
            <p:cNvGrpSpPr/>
            <p:nvPr/>
          </p:nvGrpSpPr>
          <p:grpSpPr>
            <a:xfrm>
              <a:off x="688224" y="4074567"/>
              <a:ext cx="7560674" cy="163499"/>
              <a:chOff x="1287528" y="5692106"/>
              <a:chExt cx="9988634" cy="216003"/>
            </a:xfrm>
          </p:grpSpPr>
          <p:graphicFrame>
            <p:nvGraphicFramePr>
              <p:cNvPr id="51" name="Object 5">
                <a:extLst>
                  <a:ext uri="{FF2B5EF4-FFF2-40B4-BE49-F238E27FC236}">
                    <a16:creationId xmlns:a16="http://schemas.microsoft.com/office/drawing/2014/main" id="{C7ADBCA6-E20C-46B8-B272-E1D04431A6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87528" y="5692106"/>
              <a:ext cx="27066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" imgW="3032280" imgH="1524240" progId="">
                      <p:embed/>
                    </p:oleObj>
                  </mc:Choice>
                  <mc:Fallback>
                    <p:oleObj name="Clip" r:id="rId2" imgW="3032280" imgH="1524240" progId="">
                      <p:embed/>
                      <p:pic>
                        <p:nvPicPr>
                          <p:cNvPr id="51" name="Object 5">
                            <a:extLst>
                              <a:ext uri="{FF2B5EF4-FFF2-40B4-BE49-F238E27FC236}">
                                <a16:creationId xmlns:a16="http://schemas.microsoft.com/office/drawing/2014/main" id="{C7ADBCA6-E20C-46B8-B272-E1D04431A66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87528" y="5692106"/>
                            <a:ext cx="27066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2" name="Object 6">
                <a:extLst>
                  <a:ext uri="{FF2B5EF4-FFF2-40B4-BE49-F238E27FC236}">
                    <a16:creationId xmlns:a16="http://schemas.microsoft.com/office/drawing/2014/main" id="{CAF25E45-5650-4D3E-84D6-63366A2206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627120" y="5692106"/>
              <a:ext cx="27691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4" imgW="2881440" imgH="1904400" progId="">
                      <p:embed/>
                    </p:oleObj>
                  </mc:Choice>
                  <mc:Fallback>
                    <p:oleObj name="Clip" r:id="rId4" imgW="2881440" imgH="1904400" progId="">
                      <p:embed/>
                      <p:pic>
                        <p:nvPicPr>
                          <p:cNvPr id="52" name="Object 6">
                            <a:extLst>
                              <a:ext uri="{FF2B5EF4-FFF2-40B4-BE49-F238E27FC236}">
                                <a16:creationId xmlns:a16="http://schemas.microsoft.com/office/drawing/2014/main" id="{CAF25E45-5650-4D3E-84D6-63366A2206E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27120" y="5692106"/>
                            <a:ext cx="276918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3" name="Object 7">
                <a:extLst>
                  <a:ext uri="{FF2B5EF4-FFF2-40B4-BE49-F238E27FC236}">
                    <a16:creationId xmlns:a16="http://schemas.microsoft.com/office/drawing/2014/main" id="{71C95789-A76F-4AB6-B742-BE366DC7B87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66490" y="5692106"/>
              <a:ext cx="288594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6" imgW="3047760" imgH="1548000" progId="">
                      <p:embed/>
                    </p:oleObj>
                  </mc:Choice>
                  <mc:Fallback>
                    <p:oleObj name="Clip" r:id="rId6" imgW="3047760" imgH="1548000" progId="">
                      <p:embed/>
                      <p:pic>
                        <p:nvPicPr>
                          <p:cNvPr id="53" name="Object 7">
                            <a:extLst>
                              <a:ext uri="{FF2B5EF4-FFF2-40B4-BE49-F238E27FC236}">
                                <a16:creationId xmlns:a16="http://schemas.microsoft.com/office/drawing/2014/main" id="{71C95789-A76F-4AB6-B742-BE366DC7B87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66490" y="5692106"/>
                            <a:ext cx="288594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4" name="Object 8">
                <a:extLst>
                  <a:ext uri="{FF2B5EF4-FFF2-40B4-BE49-F238E27FC236}">
                    <a16:creationId xmlns:a16="http://schemas.microsoft.com/office/drawing/2014/main" id="{E23A9DBC-E5C1-4E2F-B8B0-7BB16D86CE2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38198" y="5692106"/>
              <a:ext cx="278532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8" imgW="2879280" imgH="1920600" progId="">
                      <p:embed/>
                    </p:oleObj>
                  </mc:Choice>
                  <mc:Fallback>
                    <p:oleObj name="Clip" r:id="rId8" imgW="2879280" imgH="1920600" progId="">
                      <p:embed/>
                      <p:pic>
                        <p:nvPicPr>
                          <p:cNvPr id="54" name="Object 8">
                            <a:extLst>
                              <a:ext uri="{FF2B5EF4-FFF2-40B4-BE49-F238E27FC236}">
                                <a16:creationId xmlns:a16="http://schemas.microsoft.com/office/drawing/2014/main" id="{E23A9DBC-E5C1-4E2F-B8B0-7BB16D86CE2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38198" y="5692106"/>
                            <a:ext cx="278532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5" name="Object 9">
                <a:extLst>
                  <a:ext uri="{FF2B5EF4-FFF2-40B4-BE49-F238E27FC236}">
                    <a16:creationId xmlns:a16="http://schemas.microsoft.com/office/drawing/2014/main" id="{0F0AD922-E400-43CC-9C6C-025A8724BC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490734" y="5692109"/>
              <a:ext cx="278533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0" imgW="2911680" imgH="1920240" progId="">
                      <p:embed/>
                    </p:oleObj>
                  </mc:Choice>
                  <mc:Fallback>
                    <p:oleObj name="Clip" r:id="rId10" imgW="2911680" imgH="1920240" progId="">
                      <p:embed/>
                      <p:pic>
                        <p:nvPicPr>
                          <p:cNvPr id="55" name="Object 9">
                            <a:extLst>
                              <a:ext uri="{FF2B5EF4-FFF2-40B4-BE49-F238E27FC236}">
                                <a16:creationId xmlns:a16="http://schemas.microsoft.com/office/drawing/2014/main" id="{0F0AD922-E400-43CC-9C6C-025A8724BC6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0734" y="5692109"/>
                            <a:ext cx="278533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6" name="Object 10">
                <a:extLst>
                  <a:ext uri="{FF2B5EF4-FFF2-40B4-BE49-F238E27FC236}">
                    <a16:creationId xmlns:a16="http://schemas.microsoft.com/office/drawing/2014/main" id="{BA2093A1-6627-47A0-8BBE-DC5F30B6000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06770" y="5692106"/>
              <a:ext cx="301092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2" imgW="2857680" imgH="1904760" progId="">
                      <p:embed/>
                    </p:oleObj>
                  </mc:Choice>
                  <mc:Fallback>
                    <p:oleObj name="Clip" r:id="rId12" imgW="2857680" imgH="1904760" progId="">
                      <p:embed/>
                      <p:pic>
                        <p:nvPicPr>
                          <p:cNvPr id="56" name="Object 10">
                            <a:extLst>
                              <a:ext uri="{FF2B5EF4-FFF2-40B4-BE49-F238E27FC236}">
                                <a16:creationId xmlns:a16="http://schemas.microsoft.com/office/drawing/2014/main" id="{BA2093A1-6627-47A0-8BBE-DC5F30B6000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06770" y="5692106"/>
                            <a:ext cx="301092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7" name="Object 11">
                <a:extLst>
                  <a:ext uri="{FF2B5EF4-FFF2-40B4-BE49-F238E27FC236}">
                    <a16:creationId xmlns:a16="http://schemas.microsoft.com/office/drawing/2014/main" id="{97169D3B-3859-4B25-994E-BFD26DD433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76794" y="5692106"/>
              <a:ext cx="28063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4" imgW="2927520" imgH="1904760" progId="">
                      <p:embed/>
                    </p:oleObj>
                  </mc:Choice>
                  <mc:Fallback>
                    <p:oleObj name="Clip" r:id="rId14" imgW="2927520" imgH="1904760" progId="">
                      <p:embed/>
                      <p:pic>
                        <p:nvPicPr>
                          <p:cNvPr id="57" name="Object 11">
                            <a:extLst>
                              <a:ext uri="{FF2B5EF4-FFF2-40B4-BE49-F238E27FC236}">
                                <a16:creationId xmlns:a16="http://schemas.microsoft.com/office/drawing/2014/main" id="{97169D3B-3859-4B25-994E-BFD26DD433A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76794" y="5692106"/>
                            <a:ext cx="280638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8" name="Object 12">
                <a:extLst>
                  <a:ext uri="{FF2B5EF4-FFF2-40B4-BE49-F238E27FC236}">
                    <a16:creationId xmlns:a16="http://schemas.microsoft.com/office/drawing/2014/main" id="{EA279474-4B99-4605-8AE5-BF0B028A07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26364" y="5692106"/>
              <a:ext cx="25005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6" imgW="2873160" imgH="1936440" progId="">
                      <p:embed/>
                    </p:oleObj>
                  </mc:Choice>
                  <mc:Fallback>
                    <p:oleObj name="Clip" r:id="rId16" imgW="2873160" imgH="1936440" progId="">
                      <p:embed/>
                      <p:pic>
                        <p:nvPicPr>
                          <p:cNvPr id="58" name="Object 12">
                            <a:extLst>
                              <a:ext uri="{FF2B5EF4-FFF2-40B4-BE49-F238E27FC236}">
                                <a16:creationId xmlns:a16="http://schemas.microsoft.com/office/drawing/2014/main" id="{EA279474-4B99-4605-8AE5-BF0B028A076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26364" y="5692106"/>
                            <a:ext cx="25005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9" name="Object 13">
                <a:extLst>
                  <a:ext uri="{FF2B5EF4-FFF2-40B4-BE49-F238E27FC236}">
                    <a16:creationId xmlns:a16="http://schemas.microsoft.com/office/drawing/2014/main" id="{86C07C5D-002C-4C7F-BCA8-5A971F3041A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45346" y="5692106"/>
              <a:ext cx="29376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18" imgW="3017880" imgH="1890360" progId="">
                      <p:embed/>
                    </p:oleObj>
                  </mc:Choice>
                  <mc:Fallback>
                    <p:oleObj name="Clip" r:id="rId18" imgW="3017880" imgH="1890360" progId="">
                      <p:embed/>
                      <p:pic>
                        <p:nvPicPr>
                          <p:cNvPr id="59" name="Object 13">
                            <a:extLst>
                              <a:ext uri="{FF2B5EF4-FFF2-40B4-BE49-F238E27FC236}">
                                <a16:creationId xmlns:a16="http://schemas.microsoft.com/office/drawing/2014/main" id="{86C07C5D-002C-4C7F-BCA8-5A971F3041A2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45346" y="5692106"/>
                            <a:ext cx="29376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0" name="Object 14">
                <a:extLst>
                  <a:ext uri="{FF2B5EF4-FFF2-40B4-BE49-F238E27FC236}">
                    <a16:creationId xmlns:a16="http://schemas.microsoft.com/office/drawing/2014/main" id="{07971D74-5560-4C6E-896B-268A7471D88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008038" y="5692106"/>
              <a:ext cx="28218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0" imgW="2995560" imgH="1936440" progId="">
                      <p:embed/>
                    </p:oleObj>
                  </mc:Choice>
                  <mc:Fallback>
                    <p:oleObj name="Clip" r:id="rId20" imgW="2995560" imgH="1936440" progId="">
                      <p:embed/>
                      <p:pic>
                        <p:nvPicPr>
                          <p:cNvPr id="60" name="Object 14">
                            <a:extLst>
                              <a:ext uri="{FF2B5EF4-FFF2-40B4-BE49-F238E27FC236}">
                                <a16:creationId xmlns:a16="http://schemas.microsoft.com/office/drawing/2014/main" id="{07971D74-5560-4C6E-896B-268A7471D88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08038" y="5692106"/>
                            <a:ext cx="282180" cy="216000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" name="Object 15">
                <a:extLst>
                  <a:ext uri="{FF2B5EF4-FFF2-40B4-BE49-F238E27FC236}">
                    <a16:creationId xmlns:a16="http://schemas.microsoft.com/office/drawing/2014/main" id="{C4C62DE3-2423-49EA-9471-A342DC876B1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11050" y="5692106"/>
              <a:ext cx="27744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2" imgW="2903760" imgH="1920600" progId="">
                      <p:embed/>
                    </p:oleObj>
                  </mc:Choice>
                  <mc:Fallback>
                    <p:oleObj name="Clip" r:id="rId22" imgW="2903760" imgH="1920600" progId="">
                      <p:embed/>
                      <p:pic>
                        <p:nvPicPr>
                          <p:cNvPr id="61" name="Object 15">
                            <a:extLst>
                              <a:ext uri="{FF2B5EF4-FFF2-40B4-BE49-F238E27FC236}">
                                <a16:creationId xmlns:a16="http://schemas.microsoft.com/office/drawing/2014/main" id="{C4C62DE3-2423-49EA-9471-A342DC876B1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11050" y="5692106"/>
                            <a:ext cx="277440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2" name="Object 16">
                <a:extLst>
                  <a:ext uri="{FF2B5EF4-FFF2-40B4-BE49-F238E27FC236}">
                    <a16:creationId xmlns:a16="http://schemas.microsoft.com/office/drawing/2014/main" id="{A32CC217-5760-4CC8-8CDB-DDB1E3BCD5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359150" y="5692106"/>
              <a:ext cx="29218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4" imgW="3056040" imgH="1927080" progId="">
                      <p:embed/>
                    </p:oleObj>
                  </mc:Choice>
                  <mc:Fallback>
                    <p:oleObj name="Clip" r:id="rId24" imgW="3056040" imgH="1927080" progId="">
                      <p:embed/>
                      <p:pic>
                        <p:nvPicPr>
                          <p:cNvPr id="62" name="Object 16">
                            <a:extLst>
                              <a:ext uri="{FF2B5EF4-FFF2-40B4-BE49-F238E27FC236}">
                                <a16:creationId xmlns:a16="http://schemas.microsoft.com/office/drawing/2014/main" id="{A32CC217-5760-4CC8-8CDB-DDB1E3BCD53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359150" y="5692106"/>
                            <a:ext cx="292188" cy="216000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bg1">
                                <a:lumMod val="85000"/>
                              </a:schemeClr>
                            </a:solidFill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3" name="Object 17">
                <a:extLst>
                  <a:ext uri="{FF2B5EF4-FFF2-40B4-BE49-F238E27FC236}">
                    <a16:creationId xmlns:a16="http://schemas.microsoft.com/office/drawing/2014/main" id="{8BDAF9AF-06CC-4DEE-8495-88BE8E6B595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457422" y="5692106"/>
              <a:ext cx="286176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6" imgW="2964960" imgH="1912680" progId="">
                      <p:embed/>
                    </p:oleObj>
                  </mc:Choice>
                  <mc:Fallback>
                    <p:oleObj name="Clip" r:id="rId26" imgW="2964960" imgH="1912680" progId="">
                      <p:embed/>
                      <p:pic>
                        <p:nvPicPr>
                          <p:cNvPr id="63" name="Object 17">
                            <a:extLst>
                              <a:ext uri="{FF2B5EF4-FFF2-40B4-BE49-F238E27FC236}">
                                <a16:creationId xmlns:a16="http://schemas.microsoft.com/office/drawing/2014/main" id="{8BDAF9AF-06CC-4DEE-8495-88BE8E6B595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457422" y="5692106"/>
                            <a:ext cx="286176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4" name="Object 18">
                <a:extLst>
                  <a:ext uri="{FF2B5EF4-FFF2-40B4-BE49-F238E27FC236}">
                    <a16:creationId xmlns:a16="http://schemas.microsoft.com/office/drawing/2014/main" id="{2B3EA348-E5FF-456C-B088-E145C85B13E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206050" y="5692106"/>
              <a:ext cx="28012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28" imgW="2919600" imgH="1904400" progId="">
                      <p:embed/>
                    </p:oleObj>
                  </mc:Choice>
                  <mc:Fallback>
                    <p:oleObj name="Clip" r:id="rId28" imgW="2919600" imgH="1904400" progId="">
                      <p:embed/>
                      <p:pic>
                        <p:nvPicPr>
                          <p:cNvPr id="64" name="Object 18">
                            <a:extLst>
                              <a:ext uri="{FF2B5EF4-FFF2-40B4-BE49-F238E27FC236}">
                                <a16:creationId xmlns:a16="http://schemas.microsoft.com/office/drawing/2014/main" id="{2B3EA348-E5FF-456C-B088-E145C85B13EC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206050" y="5692106"/>
                            <a:ext cx="280128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5" name="Object 19">
                <a:extLst>
                  <a:ext uri="{FF2B5EF4-FFF2-40B4-BE49-F238E27FC236}">
                    <a16:creationId xmlns:a16="http://schemas.microsoft.com/office/drawing/2014/main" id="{7E01DCE2-964E-4B29-B076-9235D2DBF7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555110" y="5692106"/>
              <a:ext cx="283344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0" imgW="2871720" imgH="1896840" progId="">
                      <p:embed/>
                    </p:oleObj>
                  </mc:Choice>
                  <mc:Fallback>
                    <p:oleObj name="Clip" r:id="rId30" imgW="2871720" imgH="1896840" progId="">
                      <p:embed/>
                      <p:pic>
                        <p:nvPicPr>
                          <p:cNvPr id="65" name="Object 19">
                            <a:extLst>
                              <a:ext uri="{FF2B5EF4-FFF2-40B4-BE49-F238E27FC236}">
                                <a16:creationId xmlns:a16="http://schemas.microsoft.com/office/drawing/2014/main" id="{7E01DCE2-964E-4B29-B076-9235D2DBF73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555110" y="5692106"/>
                            <a:ext cx="283344" cy="216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6" name="Object 20">
                <a:extLst>
                  <a:ext uri="{FF2B5EF4-FFF2-40B4-BE49-F238E27FC236}">
                    <a16:creationId xmlns:a16="http://schemas.microsoft.com/office/drawing/2014/main" id="{45A256E5-48D5-4A24-BD54-A90B283FFC4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07386" y="5692106"/>
              <a:ext cx="237978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2" imgW="1997280" imgH="1996920" progId="">
                      <p:embed/>
                    </p:oleObj>
                  </mc:Choice>
                  <mc:Fallback>
                    <p:oleObj name="Clip" r:id="rId32" imgW="1997280" imgH="1996920" progId="">
                      <p:embed/>
                      <p:pic>
                        <p:nvPicPr>
                          <p:cNvPr id="66" name="Object 20">
                            <a:extLst>
                              <a:ext uri="{FF2B5EF4-FFF2-40B4-BE49-F238E27FC236}">
                                <a16:creationId xmlns:a16="http://schemas.microsoft.com/office/drawing/2014/main" id="{45A256E5-48D5-4A24-BD54-A90B283FFC4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07386" y="5692106"/>
                            <a:ext cx="237978" cy="216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7" name="Object 22">
                <a:extLst>
                  <a:ext uri="{FF2B5EF4-FFF2-40B4-BE49-F238E27FC236}">
                    <a16:creationId xmlns:a16="http://schemas.microsoft.com/office/drawing/2014/main" id="{94DC267C-42C2-4C75-8865-7A9F0FBF681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88996" y="5692106"/>
              <a:ext cx="253122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4" imgW="2881440" imgH="1904760" progId="">
                      <p:embed/>
                    </p:oleObj>
                  </mc:Choice>
                  <mc:Fallback>
                    <p:oleObj name="Clip" r:id="rId34" imgW="2881440" imgH="1904760" progId="">
                      <p:embed/>
                      <p:pic>
                        <p:nvPicPr>
                          <p:cNvPr id="67" name="Object 22">
                            <a:extLst>
                              <a:ext uri="{FF2B5EF4-FFF2-40B4-BE49-F238E27FC236}">
                                <a16:creationId xmlns:a16="http://schemas.microsoft.com/office/drawing/2014/main" id="{94DC267C-42C2-4C75-8865-7A9F0FBF6816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788996" y="5692106"/>
                            <a:ext cx="253122" cy="216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8" name="Object 24">
                <a:extLst>
                  <a:ext uri="{FF2B5EF4-FFF2-40B4-BE49-F238E27FC236}">
                    <a16:creationId xmlns:a16="http://schemas.microsoft.com/office/drawing/2014/main" id="{6CD6C633-FB33-4536-AD8E-2C5AF5AC365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42624" y="5692106"/>
              <a:ext cx="277440" cy="216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lip" r:id="rId36" imgW="2873520" imgH="1928520" progId="">
                      <p:embed/>
                    </p:oleObj>
                  </mc:Choice>
                  <mc:Fallback>
                    <p:oleObj name="Clip" r:id="rId36" imgW="2873520" imgH="1928520" progId="">
                      <p:embed/>
                      <p:pic>
                        <p:nvPicPr>
                          <p:cNvPr id="68" name="Object 24">
                            <a:extLst>
                              <a:ext uri="{FF2B5EF4-FFF2-40B4-BE49-F238E27FC236}">
                                <a16:creationId xmlns:a16="http://schemas.microsoft.com/office/drawing/2014/main" id="{6CD6C633-FB33-4536-AD8E-2C5AF5AC365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42624" y="5692106"/>
                            <a:ext cx="277440" cy="2160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9" name="Picture 27" descr="flag_malaysia">
                <a:extLst>
                  <a:ext uri="{FF2B5EF4-FFF2-40B4-BE49-F238E27FC236}">
                    <a16:creationId xmlns:a16="http://schemas.microsoft.com/office/drawing/2014/main" id="{A1F075A7-3192-44FE-AA9E-ABE56FF381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7113790" y="5692106"/>
                <a:ext cx="259902" cy="216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70" name="Picture 28" descr="turkey-flag">
                <a:extLst>
                  <a:ext uri="{FF2B5EF4-FFF2-40B4-BE49-F238E27FC236}">
                    <a16:creationId xmlns:a16="http://schemas.microsoft.com/office/drawing/2014/main" id="{A0A2ACDB-0C5A-4BBA-83E2-017BA0EB80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10214296" y="5692106"/>
                <a:ext cx="257058" cy="216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71" name="Picture 10" descr="chinaJPG">
                <a:extLst>
                  <a:ext uri="{FF2B5EF4-FFF2-40B4-BE49-F238E27FC236}">
                    <a16:creationId xmlns:a16="http://schemas.microsoft.com/office/drawing/2014/main" id="{8689E2D2-76D8-4721-8141-C2F3FCD5C9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/>
              <a:stretch>
                <a:fillRect/>
              </a:stretch>
            </p:blipFill>
            <p:spPr bwMode="auto">
              <a:xfrm>
                <a:off x="3117536" y="5692106"/>
                <a:ext cx="304266" cy="2160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72" name="Picture 125" descr="https://encrypted-tbn3.gstatic.com/images?q=tbn:ANd9GcTT-HHBNqX2dJjSDIxP2fkKF2uuNDzGxcE3GHMEnlkt1xbDnslP-ZvZnz0">
                <a:extLst>
                  <a:ext uri="{FF2B5EF4-FFF2-40B4-BE49-F238E27FC236}">
                    <a16:creationId xmlns:a16="http://schemas.microsoft.com/office/drawing/2014/main" id="{C44A4AB8-9A7C-45C4-8062-88744951B0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10540286" y="5692106"/>
                <a:ext cx="324000" cy="21600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https://encrypted-tbn2.gstatic.com/images?q=tbn:ANd9GcSJNWYO2SB5ObY685iIZbG-oimia-NKBSGPz0d4RlDM2L3QtsT9ec3P5Ta-">
                <a:extLst>
                  <a:ext uri="{FF2B5EF4-FFF2-40B4-BE49-F238E27FC236}">
                    <a16:creationId xmlns:a16="http://schemas.microsoft.com/office/drawing/2014/main" id="{90A687F8-E0D4-45DF-A4E1-1EC759AC53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3226" y="5692106"/>
                <a:ext cx="342936" cy="21600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455" descr="https://upload.wikimedia.org/wikipedia/commons/thumb/b/bc/Flag_of_Finland.svg/langfr-225px-Flag_of_Finland.svg.png">
                <a:extLst>
                  <a:ext uri="{FF2B5EF4-FFF2-40B4-BE49-F238E27FC236}">
                    <a16:creationId xmlns:a16="http://schemas.microsoft.com/office/drawing/2014/main" id="{9F95FCAB-9835-43E7-AD4A-87D832F085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5662" y="5692106"/>
                <a:ext cx="352176" cy="216000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Image 74">
                <a:extLst>
                  <a:ext uri="{FF2B5EF4-FFF2-40B4-BE49-F238E27FC236}">
                    <a16:creationId xmlns:a16="http://schemas.microsoft.com/office/drawing/2014/main" id="{2BD8FE53-C9E5-4E92-BB8B-C2D00013A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12530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76" name="Image 75">
                <a:extLst>
                  <a:ext uri="{FF2B5EF4-FFF2-40B4-BE49-F238E27FC236}">
                    <a16:creationId xmlns:a16="http://schemas.microsoft.com/office/drawing/2014/main" id="{AB152037-D4FF-455E-B7DF-77CA4A767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24016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77" name="Image 76">
                <a:extLst>
                  <a:ext uri="{FF2B5EF4-FFF2-40B4-BE49-F238E27FC236}">
                    <a16:creationId xmlns:a16="http://schemas.microsoft.com/office/drawing/2014/main" id="{2CBE967B-4248-415C-BD41-2E2AFA023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0270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78" name="Image 77">
                <a:extLst>
                  <a:ext uri="{FF2B5EF4-FFF2-40B4-BE49-F238E27FC236}">
                    <a16:creationId xmlns:a16="http://schemas.microsoft.com/office/drawing/2014/main" id="{17E62D9E-A70D-47C1-92BA-50AC5F32D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970" y="5692106"/>
                <a:ext cx="324588" cy="2160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  <p:grpSp>
          <p:nvGrpSpPr>
            <p:cNvPr id="46" name="Groupe 45">
              <a:extLst>
                <a:ext uri="{FF2B5EF4-FFF2-40B4-BE49-F238E27FC236}">
                  <a16:creationId xmlns:a16="http://schemas.microsoft.com/office/drawing/2014/main" id="{A09ABD48-9933-499D-85FF-492902F0250B}"/>
                </a:ext>
              </a:extLst>
            </p:cNvPr>
            <p:cNvGrpSpPr/>
            <p:nvPr/>
          </p:nvGrpSpPr>
          <p:grpSpPr>
            <a:xfrm>
              <a:off x="2922140" y="4442875"/>
              <a:ext cx="2435556" cy="186026"/>
              <a:chOff x="2035703" y="4429304"/>
              <a:chExt cx="2435556" cy="186026"/>
            </a:xfrm>
          </p:grpSpPr>
          <p:pic>
            <p:nvPicPr>
              <p:cNvPr id="47" name="Picture 38">
                <a:extLst>
                  <a:ext uri="{FF2B5EF4-FFF2-40B4-BE49-F238E27FC236}">
                    <a16:creationId xmlns:a16="http://schemas.microsoft.com/office/drawing/2014/main" id="{0F21400F-B970-43B3-AADC-9C145115E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5703" y="4440569"/>
                <a:ext cx="569614" cy="163496"/>
              </a:xfrm>
              <a:prstGeom prst="rect">
                <a:avLst/>
              </a:prstGeom>
            </p:spPr>
          </p:pic>
          <p:pic>
            <p:nvPicPr>
              <p:cNvPr id="48" name="Picture 40">
                <a:extLst>
                  <a:ext uri="{FF2B5EF4-FFF2-40B4-BE49-F238E27FC236}">
                    <a16:creationId xmlns:a16="http://schemas.microsoft.com/office/drawing/2014/main" id="{69157669-C61E-4BC6-B3DB-E06D3D528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50224" y="4446207"/>
                <a:ext cx="398250" cy="152220"/>
              </a:xfrm>
              <a:prstGeom prst="rect">
                <a:avLst/>
              </a:prstGeom>
            </p:spPr>
          </p:pic>
          <p:pic>
            <p:nvPicPr>
              <p:cNvPr id="49" name="Picture 42">
                <a:extLst>
                  <a:ext uri="{FF2B5EF4-FFF2-40B4-BE49-F238E27FC236}">
                    <a16:creationId xmlns:a16="http://schemas.microsoft.com/office/drawing/2014/main" id="{BDF54499-1B92-4917-94F4-787789DB1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8555" y="4443131"/>
                <a:ext cx="431853" cy="158373"/>
              </a:xfrm>
              <a:prstGeom prst="rect">
                <a:avLst/>
              </a:prstGeom>
            </p:spPr>
          </p:pic>
          <p:pic>
            <p:nvPicPr>
              <p:cNvPr id="50" name="Picture 44">
                <a:extLst>
                  <a:ext uri="{FF2B5EF4-FFF2-40B4-BE49-F238E27FC236}">
                    <a16:creationId xmlns:a16="http://schemas.microsoft.com/office/drawing/2014/main" id="{2E9A9E5A-8D46-410D-8277-562CD8BCA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2582" y="4429304"/>
                <a:ext cx="438677" cy="1860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02315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6F84C97-B143-EB1D-E609-6332BE45FB7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701A3B-3CE1-0D4C-99C5-F6FC64129D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EVOLUTION OF PV INSTALLATIONS IN THE AMERICAS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PER SEGMENT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8FF512-6A8C-47BB-6180-0261C0DDB0D0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67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D0C09A-232A-7995-34D9-A15F3F1CF2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34DEE-5E8A-6046-ADDD-8E1D8B259E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EVOLUTION OF PV INSTALLATIONS IN ASIA PACIFIC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PER SEGMENT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8F424A-8071-A21F-63E0-0A429641DD0C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346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9B54B-9633-3147-AD86-BE932D6EBA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EVOLUTION OF PV INSTALLATIONS IN EUROPE PER SEGMENT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83444A0-7AFF-7E31-6FDE-F4784DE33B0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2ACF47-AB52-337A-CFAA-57C764545EFD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357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9B8F797-336F-C837-CD2A-959446C2FE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586275-C3A9-FF42-82B4-8FDF19AE27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OLUTION OF PV INSTALLATIONS IN AFRICA AND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THE MIDDLE EAST PER SEGMENT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D100C-DF3E-D273-9140-8B5CAC8D5CD2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40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2C85157-05A3-8636-9FE4-B0C3A156C1D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3" b="10419"/>
          <a:stretch/>
        </p:blipFill>
        <p:spPr>
          <a:xfrm>
            <a:off x="0" y="1312434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575C9-0818-9F4F-A634-D15E049842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SYSTEM VALUE CHAIN (EXAMPLE OF CRYSTALLINE </a:t>
            </a:r>
            <a:br>
              <a:rPr lang="en-US" dirty="0"/>
            </a:br>
            <a:r>
              <a:rPr lang="en-US" dirty="0"/>
              <a:t>SILICON PV TECHNOLOGY)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10E5AD-780C-1C13-DE3D-AA5243BEDC03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77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857B50-A7A3-044C-904A-718B94E3BE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SHARE OF PV POLYSILICON PRODUCTION IN 2022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BFB6720-02E8-72B5-FC75-4EEF0A3679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47AFBA-1E6B-5135-4254-BE429EC6F55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628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71371E-29E7-DA49-A82A-212281F03A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SHARE OF PV WAFER PRODUCTION IN 2022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68C9CFB-7280-353F-653A-1F73153F5F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4D5C95-EDE3-C179-79D2-535648EE4732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81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BCF7B-AB8F-5345-A777-D24DC15128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SHARE OF PV CELL PRODUCTION IN 2022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C216372-32F4-ABAA-F863-9C8DE707168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6810E8-D718-63AA-D50A-34E8ECB5537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218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CB2BD5-B477-A148-8319-14B5138C58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Share of PV Module Production in 2022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56DF4F4-01EE-C197-DCFA-331A6869B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t="13681" r="-2069" b="13681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D1E215-7C17-390B-70B2-D1C9687C67C4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94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BAF0-79C0-B544-B9DB-5B66508E86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PV MODULE PRODUCTION PER TECHNOLOGY IN 2022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502C68C-B1F5-DB07-4009-14357140A6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5CA894-C459-9BC1-81B2-C2D4AECE9500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529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E3571BA-99C5-4A52-A4E2-0A87EAE4A5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D4DEBF31-CA5E-4F47-81A1-2171A6B048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3014" y="1182278"/>
            <a:ext cx="11223039" cy="4448015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for non-IEA PVPS countries are provided by official contacts or experts in the relevant countries. </a:t>
            </a:r>
          </a:p>
          <a:p>
            <a:r>
              <a:rPr lang="en-US" sz="2000" dirty="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are valid at the date of publication and should be considered as estimates in several countries due to the publication date.</a:t>
            </a:r>
          </a:p>
          <a:p>
            <a:r>
              <a:rPr lang="en-US" sz="2000" dirty="0">
                <a:solidFill>
                  <a:srgbClr val="003C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mention our references if you use these figures.</a:t>
            </a:r>
          </a:p>
        </p:txBody>
      </p:sp>
    </p:spTree>
    <p:extLst>
      <p:ext uri="{BB962C8B-B14F-4D97-AF65-F5344CB8AC3E}">
        <p14:creationId xmlns:p14="http://schemas.microsoft.com/office/powerpoint/2010/main" val="1559927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C117C06-FBEF-912A-AD73-00BA06BBCC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2" b="12950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EC2935-979F-9C42-8182-EDB29377C9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YEARLY PV INSTALLATION, MODULE PV PRODUCTION AND MODULE PRODUCTION CAPACITY 2012-2022 (GW)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CF5B2-C25C-DA4D-542C-5B4373B948CF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306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673A61F-59F9-DB39-233B-A89DA41106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889BD-2920-5245-BEBA-929A52795D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OVERVIEW OF DOWNSTREAM SECTOR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(UTILITY PV APPLICATION)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FD822-F6D7-DCA1-F31E-920DC57EFEA7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87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8ED927-8EF7-4A0F-B371-3292100554B6}"/>
              </a:ext>
            </a:extLst>
          </p:cNvPr>
          <p:cNvSpPr/>
          <p:nvPr/>
        </p:nvSpPr>
        <p:spPr>
          <a:xfrm>
            <a:off x="174929" y="405380"/>
            <a:ext cx="1445442" cy="333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7176C-619A-224E-8BF3-EFF027A62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AU" dirty="0">
                <a:effectLst/>
              </a:rPr>
              <a:t>EMISSIONS AVOIDED BY PV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78050AD-657D-2D51-0DF1-01697C261C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4473C6-9263-0B40-132C-83A6B5477543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16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CC7E6BA-9A5E-463B-40C4-C1250B66FA2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E0333-8F92-AE46-B9A3-E1DD0C06B9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AVOIDED CO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AU" dirty="0">
                <a:effectLst/>
              </a:rPr>
              <a:t>EMISSIONS AS PERCENTAGE OF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ELECTRICITY SECTOR TOTAL EMISSIONS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2FCF26-EB47-9C7B-EC23-511B65B12B4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22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DB0A9D4-E2CA-12F0-1B8D-733EBA8069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3" b="10769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431091-067C-6345-9E9A-64A4CD3046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AVOIDED CO</a:t>
            </a:r>
            <a:r>
              <a:rPr lang="en-US" baseline="30000" dirty="0"/>
              <a:t>2</a:t>
            </a:r>
            <a:r>
              <a:rPr lang="en-US" dirty="0"/>
              <a:t> EMISSIONS AS PERCENTAGE OF ENERGY SECTOR TOTAL EMISSIONS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A8F0C-9E11-F20C-86E1-FCDCB75B3CD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265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1AAC3-E916-5847-B5D1-2F52EE9EB5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BUSINESS VALUE OF THE PV MARKET IN 2022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89C114-FAA6-6F7B-ABD4-BA510410DA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3FBC1E-4A3E-7A1B-D545-F837C7E1B27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72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126343E-755F-9402-D917-BD77AE9B83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12AFA-853E-694D-BE46-A8A1E80FA0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CONTRIBUTION TO GLOBAL GDP OF PV BUSINESS VALUE AND ENERGY SECTOR INVESTMENTS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7F2543-31E6-95DC-836F-278B808A5274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16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80CC4C-5FAE-3144-8AA7-D176D8D838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Absolute PV industrial business value in 2022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D3ED178-CB97-6DF3-3FBB-A046C4E834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92C073-7C07-0180-1E81-F9C965D5A04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052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6F010E6-DAD4-1C93-3911-4E258F7A971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52CEE-3118-8648-8EE4-4E6E63554E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industrial business value along the value </a:t>
            </a:r>
            <a:br>
              <a:rPr lang="en-US" dirty="0"/>
            </a:br>
            <a:r>
              <a:rPr lang="en-US" dirty="0"/>
              <a:t>chain in 2022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978B84-5FF3-AE57-54D5-9E757FDFA56B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548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D7571-E9D0-A647-BF2B-AFF4213151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industrial business value as share of GDP in 2022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4B5B1EC-B343-0C7B-3BCB-E7E12CBB7F0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8CC19C-783F-95F8-CA73-5AB3EE641E2F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11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16CC05F9-EBB4-702F-96D4-9DD16CF640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E140E-021D-4491-CDFF-7C8E55A424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ANNUAL INSTALLED VS ANNUAL SHIPPED VOLUMES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AND EVOLUTION OF DATA ESTIMATIONS</a:t>
            </a:r>
          </a:p>
          <a:p>
            <a:endParaRPr lang="en-AU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3A39B8-CC5A-B3CE-9C6A-858F3DEC5254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015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BC00F-B137-6B41-AACB-EA1A0F5EFF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GLOBAL EMPLOYMENT IN PV PER COUNTRY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51A0564-92C9-B37B-843D-A4913935C7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70E357-E874-9D0B-5408-DD415066AB62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77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ABC72-79B2-7E4A-A0A4-F5AB23777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MDOULES SPOT PRICES LEARNING CURVE (1992-2022)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2FE801F-42B7-3C14-579F-C125DA65E2A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D06884-4E42-D185-DAA1-62556A18D026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517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D339926-8DD4-3C44-61AC-166147DFAC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82B979-30CF-F04D-9BFA-A8AC424112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EVOLUTION OF PV MODULES PRICES RANGE IN USD/W REPORTED IN IEA PVPS NATIONAL SURVEY REPORTS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5AC220-0AFE-64BA-5E71-722DFF9F4F57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06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0E8B2-1ABB-E541-86D0-AB9ED32A3F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INDICATIVE MODULE PRICES IN REPORTING COUNTRIES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EF1903-23E5-CE65-23D5-845A77F8715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1" b="7161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E156A8-BC98-D49B-CDFD-969E876FD6F6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07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61E93-3FE5-5843-98CE-1852F6AE5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2022 PV MARKET COSTS RANGES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8271C7A-9DDF-44BE-1E12-2BFF02E23F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CF3B6-6109-32C9-982D-C956B7EAD663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251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D5C0BA5-95DD-9B40-F750-4AB5C694FC0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EC898-A077-BE42-8781-60551B72B5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RESIDENTIAL AND GROUND-MOUNTED SYSTEMS PRICE RANGE 2012 - 2022 (USD/W)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45EF05-2A42-6492-960B-C81964846582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81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2A7F164-853F-4540-CAB6-AB5D4A0B32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EF72B-435E-0C44-A853-955768CE75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INDICATIVE INSTALLED SYSTEM PRICES IN SELECTED </a:t>
            </a:r>
            <a:br>
              <a:rPr lang="en-US" dirty="0"/>
            </a:br>
            <a:r>
              <a:rPr lang="en-US" dirty="0"/>
              <a:t>IEA PVPS REPORTING COUNTRIES IN 2022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5B0CCC-18A5-50F0-DB69-32A54776CE6A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57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599302-1C8E-F651-1EE2-4DF801698E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9B6D3-F805-C346-8072-DBE04DD87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LCOE OF PV ELECTRICITY AS A FUNCTION OF SOLAR IRRADIANCE &amp; RETAIL PRICES IN KEY MARKETS*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3DEF45-E70A-2DCB-DA05-D7CF7BE158A1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1102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3B4F6B4-6C4C-A228-1EB4-ED5C25B128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8086E8-C3CC-FE40-BE6E-7D38615E35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NORMALISED LCOE FOR SOLAR PV BASED ON LOWEST* </a:t>
            </a:r>
            <a:br>
              <a:rPr lang="en-US" dirty="0"/>
            </a:br>
            <a:r>
              <a:rPr lang="en-US" dirty="0"/>
              <a:t>PPA PRICES 2016 - Q4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7A3A76-1CEA-444A-7E2A-B6E8AF2D3AFC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659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AF1D408-5373-5FBD-F57E-EBE2C52F39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8086E8-C3CC-FE40-BE6E-7D38615E35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NORMALISED LCOE FOR SOLAR PV BASED ON RECENT </a:t>
            </a:r>
            <a:br>
              <a:rPr lang="en-US" dirty="0"/>
            </a:br>
            <a:r>
              <a:rPr lang="en-US" dirty="0"/>
              <a:t>PPA PRICES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9E6A7C-C4F1-5EC0-36F8-91528F1890A6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99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7E691F-062D-3E40-B7D2-30F514D080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CUMULATIVE PV INSTALLATIONS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FDED5AA0-507D-6761-83D3-BE3C3E51CD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E566E2-8FCE-D956-5144-CBFAAE2E1BBE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623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3B243D-8A9C-C745-859C-D9D3392154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CONTRIBUTION TO ELECTRICITY DEMAND 2022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3B418A8-DDC6-755D-BEA5-1363B174460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EC8A80-4AC7-B7F5-9140-3DE7C68D9ADE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0202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CA6A297-7312-6806-4872-BB927038BA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32B3AF-70D8-1B43-BA3F-D58EC369A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SHARE OF RENEWABLE IN THE GLOBAL ELECTRICITY PRODUCTION IN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660F3-E3FD-F558-F386-09B4976FF4F8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789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7D779-9CBA-8843-BDDE-95FB6C6530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NEW RENEWABLE INSTALLED CAPACITY IN 2022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0BDD8C5-0F6D-8663-9C61-B1F32CF8960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E476E-FB17-3532-DC20-91929478AFDB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685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3B0370-46BB-E54C-9E48-A42217ACC2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TOP 10 MARKETS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578628-2595-DEAF-2499-CF1104A5BB0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9703D2-CFB9-F8E2-CE76-3FA66CD8BA6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962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1FDAC5-71F8-4940-8BF7-DAE4EB9ED3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CENTRALIZED PV INSTALLED IN 2022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DC0A003-6DFA-2FC4-470C-8E6A91CA64F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8499"/>
          <a:stretch/>
        </p:blipFill>
        <p:spPr>
          <a:xfrm>
            <a:off x="1" y="1288473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DF836D-C51F-E12D-6C8F-6CDEE7F87C8B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199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D899B72-EE43-8203-C056-7265D61453B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b="8661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5503A2-1E5E-D74C-98AC-3537917317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CUMULATIVE CENTRALIZED PV INSTALLED CAPACITY IN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8F89A-DC9E-2E43-008D-4CF4068753A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1614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D1296-97FA-A645-8329-C6B06B3235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DISTRIBUTED PV INSTALLED IN 2022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F8FF096-E550-DBB7-821B-92298F5392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C53F22-4706-63F6-EDF1-4DD4F09E5CAF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799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34EE81-BE1A-1C44-93BB-39E7154C64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COUNTRIES FOR CUMULATIVE DISTRIBUTED PV INSTALLED CAPACITY IN 2022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F070219-D219-3ABB-CB9B-2EE30E4A887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0" b="8702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27A849-026F-A030-0626-E8DDD3DD2A03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13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23257-0218-0645-AA34-29976CF8ED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2022 PV MARKET STATISTICS IN DETAIL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F353B8D-6A4C-D246-9CE5-F6FD15A5A8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8" b="4249"/>
          <a:stretch/>
        </p:blipFill>
        <p:spPr>
          <a:xfrm>
            <a:off x="0" y="1110343"/>
            <a:ext cx="12191999" cy="545590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C3910-81F2-07ED-FF3A-389019DE23E9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759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1FCE31A-6C0B-B67D-5622-FE4C09655D5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0" b="8702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6A6F3-CA16-5A4F-898C-D7FA8566A4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GLOBAL TOP FIVE MANUFACTURERS IN TERMS OF PV CELL/MODULE PRODUCTION AND SHIPMENT VOLUME (2022)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098B8-9595-574C-8313-1F3F53C0010D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90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47011-1071-CA42-914E-AAB009B8C4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PV PENETRATION PER CAPITA IN 2022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007A4BF-E5C9-35B1-93A8-7B5B054083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F3E603-93D6-9F74-08AD-F345842C11BF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155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7B2EECC-158B-90FA-8AEB-611C37C844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0" b="8702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A75DB-450E-9644-B5FD-04FBC220A8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ACTUAL MODULE PRODUCTION AND PRODUCTION CAPACITIES (MWp)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301CE1-B853-94DA-77E7-9F269DD56077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17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D38D37-DDDE-2F44-BE31-218A38AE59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 TOP 10 RANKING OF PV BUSINESS VALUES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10F4873-E7C1-A945-F9E5-72E1D87D72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6C878-A499-18C8-A85D-944E648E0B3C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159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EA98671-BB74-94BF-DC24-9BDC428EA0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E31A3-3700-B14B-83AC-C64D8A7D34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TOP 10 LOWEST WINNING BIDS IN PV TENDERS FOR UTILTY SCALE PV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7579C-8AC4-C38A-135E-A3E26244C9AA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614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0FADA18-9D7D-5760-1912-C8137D0D15D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68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4E1FE-D727-D94B-97F7-A0F52A25F8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LOWEST WINNING BIDS IN PV TENDERS FOR UTILTY SCALE PV SYSTEM PER 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F8ADA-37E8-A704-ED3E-27581C96C630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476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2CDEAFC-2220-4118-1C84-FC33ABA7B8D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" t="14275" r="13274" b="1933"/>
          <a:stretch/>
        </p:blipFill>
        <p:spPr>
          <a:xfrm>
            <a:off x="713635" y="1122218"/>
            <a:ext cx="9860154" cy="573578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F706C-1CAF-D644-903B-CD03994A2B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2022 PV ELECTRICITY STATISTICS IN IEA PVPS COUNTRIES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CE2DBC-C8D2-15EE-F7EA-64ECE5269D2C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889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E8CC467-9413-E4ED-56EA-4A4F40ECF0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4EF60-7095-204E-830E-8ECD2F91CE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CUMULATIVE INSTALLED PV CAPACITY (MWp)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FROM 1992 TO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DB01D-82DD-6EAD-E306-D5B6FC2130DA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799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057CD82-CF11-7DB5-B543-E6F1D40263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BFA1F9-03D6-C841-A8AB-005B29675C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ANNUAL</a:t>
            </a:r>
            <a:r>
              <a:rPr lang="en-AU" dirty="0">
                <a:solidFill>
                  <a:srgbClr val="000000"/>
                </a:solidFill>
                <a:effectLst/>
              </a:rPr>
              <a:t> </a:t>
            </a:r>
            <a:r>
              <a:rPr lang="en-AU" dirty="0">
                <a:effectLst/>
              </a:rPr>
              <a:t>INSTALLED PV CAPACITY (MW) </a:t>
            </a:r>
            <a:br>
              <a:rPr lang="en-AU" dirty="0">
                <a:effectLst/>
              </a:rPr>
            </a:br>
            <a:r>
              <a:rPr lang="en-AU" dirty="0">
                <a:effectLst/>
              </a:rPr>
              <a:t>FROM 1992 TO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3472A-932E-BD8A-54D4-E2BA90BFC96A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9897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E3B10-CEA0-2B4F-96FF-38A188270E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>
                <a:effectLst/>
              </a:rPr>
              <a:t>AVERAGE 2022 EXCHANGE RATES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FBCAF28-0FF1-DDA5-B599-25A5034AB6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1" b="6791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753643-4303-58BF-35B5-FBBBB74CD5D1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1129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FA5E5-0A97-3C4F-9981-FB20C9A226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Infographic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DC92D1E-6E31-E80F-5B90-49BC46BAE00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b="8661"/>
          <a:stretch/>
        </p:blipFill>
        <p:spPr>
          <a:xfrm>
            <a:off x="1" y="1280160"/>
            <a:ext cx="12191999" cy="49815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6158A-563A-752F-5D46-BDC5CD56312B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433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F7274-D444-C647-ABB4-7258A85CC2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Infographic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BAAAB0-3650-8DD4-8EDD-66936A043E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8F696-5A37-0C77-AA09-B6880C0BA3F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1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EB2815-6F59-0B4C-A3BC-088A6AABBB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38" y="291754"/>
            <a:ext cx="10192048" cy="579689"/>
          </a:xfrm>
        </p:spPr>
        <p:txBody>
          <a:bodyPr/>
          <a:lstStyle/>
          <a:p>
            <a:r>
              <a:rPr lang="en-AU" dirty="0">
                <a:effectLst/>
              </a:rPr>
              <a:t>EVOLUTION OF ANNUAL PV INSTALLATIONS IN MAJOR MARKETS</a:t>
            </a:r>
          </a:p>
          <a:p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80F8C78-7CD7-EB30-B2C8-63997DAF7D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696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41F24-B8F1-EB1A-3017-5C5B695C866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288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F7274-D444-C647-ABB4-7258A85CC2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Infographic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C502886-6C9A-2994-27D0-BC4C19299F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4256"/>
          <a:stretch/>
        </p:blipFill>
        <p:spPr>
          <a:xfrm>
            <a:off x="0" y="1280160"/>
            <a:ext cx="12191999" cy="528608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F9B0C0-026C-B5DB-956F-D05006E822D3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3201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2576E-4011-7E47-A6C4-0958F38E0F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4444" y="2246838"/>
            <a:ext cx="11089217" cy="692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11E189-6182-DA4D-8819-A4D1CA8A1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Gaëtan</a:t>
            </a:r>
            <a:r>
              <a:rPr lang="en-US" b="0" i="0" dirty="0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 Masson, T1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241A6D-64B3-374E-B02E-211D558CBF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433" y="3498999"/>
            <a:ext cx="11089216" cy="408912"/>
          </a:xfrm>
        </p:spPr>
        <p:txBody>
          <a:bodyPr/>
          <a:lstStyle/>
          <a:p>
            <a:r>
              <a:rPr lang="en-US" b="0" i="0" dirty="0" err="1">
                <a:solidFill>
                  <a:srgbClr val="7F7F7F"/>
                </a:solidFill>
                <a:effectLst/>
                <a:latin typeface="Arial" panose="020B0604020202020204" pitchFamily="34" charset="0"/>
              </a:rPr>
              <a:t>g.masson@becquerelinstitute.eu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7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5AF0B2-F702-3044-9D90-B137AA330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EVOLUTION OF MARKET SHARE OF TOP COUNTRIES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09FE9FA-F2C3-531B-C7BB-1A2948E8C88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8" b="8694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8F5B3A-191B-E2DE-BCAE-EA07E2F609B5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635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0FCF6-D86A-F645-9E99-2345B91A42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GLOBAL PV MARKET IN 2022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20B1C3D-BB7E-53A6-0FC2-E51187350C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1" b="8661"/>
          <a:stretch/>
        </p:blipFill>
        <p:spPr>
          <a:xfrm>
            <a:off x="0" y="1280160"/>
            <a:ext cx="12191999" cy="498157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F8DECB-59A9-E9D8-2A79-A439FFEC04E7}"/>
              </a:ext>
            </a:extLst>
          </p:cNvPr>
          <p:cNvSpPr txBox="1"/>
          <p:nvPr/>
        </p:nvSpPr>
        <p:spPr>
          <a:xfrm rot="16200000">
            <a:off x="-1452258" y="4569772"/>
            <a:ext cx="387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4821F"/>
                </a:solidFill>
                <a:latin typeface="Arial Nova" panose="020B0504020202020204" pitchFamily="34" charset="0"/>
              </a:rPr>
              <a:t>PVPS</a:t>
            </a:r>
            <a:endParaRPr lang="en-BE" sz="2400" b="1">
              <a:solidFill>
                <a:srgbClr val="F4821F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530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ce2710-2a53-4707-9cf7-012212f88544" xsi:nil="true"/>
    <lcf76f155ced4ddcb4097134ff3c332f xmlns="21dc0bbd-a008-4079-8dc7-6c86477d700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C3C41F8C93DA419011CA00C1AC596E" ma:contentTypeVersion="17" ma:contentTypeDescription="Crée un document." ma:contentTypeScope="" ma:versionID="9674da8c9f4e2245f18b9f53b5c35eb2">
  <xsd:schema xmlns:xsd="http://www.w3.org/2001/XMLSchema" xmlns:xs="http://www.w3.org/2001/XMLSchema" xmlns:p="http://schemas.microsoft.com/office/2006/metadata/properties" xmlns:ns2="21dc0bbd-a008-4079-8dc7-6c86477d7003" xmlns:ns3="face2710-2a53-4707-9cf7-012212f88544" targetNamespace="http://schemas.microsoft.com/office/2006/metadata/properties" ma:root="true" ma:fieldsID="c834b9db48387ba875e4986dc8650ac2" ns2:_="" ns3:_="">
    <xsd:import namespace="21dc0bbd-a008-4079-8dc7-6c86477d7003"/>
    <xsd:import namespace="face2710-2a53-4707-9cf7-012212f88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dc0bbd-a008-4079-8dc7-6c86477d7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bf44d073-f145-4e61-888e-5a6ceeae3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ce2710-2a53-4707-9cf7-012212f88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1557c01-f50a-4fd2-8855-317db599ee06}" ma:internalName="TaxCatchAll" ma:showField="CatchAllData" ma:web="face2710-2a53-4707-9cf7-012212f885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A42BD0-63C7-4EA7-A990-2FE04E7D2D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AA9570-C409-4B08-A87F-713419B0F610}">
  <ds:schemaRefs>
    <ds:schemaRef ds:uri="http://schemas.microsoft.com/office/2006/metadata/properties"/>
    <ds:schemaRef ds:uri="http://schemas.microsoft.com/office/infopath/2007/PartnerControls"/>
    <ds:schemaRef ds:uri="face2710-2a53-4707-9cf7-012212f88544"/>
    <ds:schemaRef ds:uri="21dc0bbd-a008-4079-8dc7-6c86477d7003"/>
  </ds:schemaRefs>
</ds:datastoreItem>
</file>

<file path=customXml/itemProps3.xml><?xml version="1.0" encoding="utf-8"?>
<ds:datastoreItem xmlns:ds="http://schemas.openxmlformats.org/officeDocument/2006/customXml" ds:itemID="{797DD0F3-D8E0-429E-83B4-11971B3AF0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dc0bbd-a008-4079-8dc7-6c86477d7003"/>
    <ds:schemaRef ds:uri="face2710-2a53-4707-9cf7-012212f885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903</Words>
  <Application>Microsoft Office PowerPoint</Application>
  <PresentationFormat>Widescreen</PresentationFormat>
  <Paragraphs>154</Paragraphs>
  <Slides>71</Slides>
  <Notes>5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2</vt:i4>
      </vt:variant>
      <vt:variant>
        <vt:lpstr>Slidetitler</vt:lpstr>
      </vt:variant>
      <vt:variant>
        <vt:i4>71</vt:i4>
      </vt:variant>
    </vt:vector>
  </HeadingPairs>
  <TitlesOfParts>
    <vt:vector size="79" baseType="lpstr">
      <vt:lpstr>Arial Nova</vt:lpstr>
      <vt:lpstr>Segoe UI</vt:lpstr>
      <vt:lpstr>Arial</vt:lpstr>
      <vt:lpstr>Calibri Light</vt:lpstr>
      <vt:lpstr>Calibri</vt:lpstr>
      <vt:lpstr>Office Theme</vt:lpstr>
      <vt:lpstr>think-cell Slide</vt:lpstr>
      <vt:lpstr>Clip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Elina Bosch - Becquerel Institute</dc:creator>
  <cp:lastModifiedBy>Dansk Solcelleforening</cp:lastModifiedBy>
  <cp:revision>45</cp:revision>
  <dcterms:created xsi:type="dcterms:W3CDTF">2022-04-26T11:38:35Z</dcterms:created>
  <dcterms:modified xsi:type="dcterms:W3CDTF">2024-01-17T09:28:19Z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0x01010090C3C41F8C93DA419011CA00C1AC596E</vt:lpwstr>
  </property>
</Properties>
</file>